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34475" cy="13212763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odec Pro Bold" panose="020B0604020202020204" charset="0"/>
      <p:regular r:id="rId8"/>
    </p:embeddedFont>
    <p:embeddedFont>
      <p:font typeface="Muli Italics" panose="020B0604020202020204" charset="0"/>
      <p:regular r:id="rId9"/>
    </p:embeddedFont>
    <p:embeddedFont>
      <p:font typeface="TT Interphases" panose="020B0604020202020204" charset="0"/>
      <p:regular r:id="rId10"/>
    </p:embeddedFont>
    <p:embeddedFont>
      <p:font typeface="TT Interphases Bold" panose="020B0604020202020204" charset="0"/>
      <p:regular r:id="rId11"/>
    </p:embeddedFont>
    <p:embeddedFont>
      <p:font typeface="TT Interphases Italics" panose="020B0604020202020204" charset="0"/>
      <p:regular r:id="rId12"/>
    </p:embeddedFont>
  </p:embeddedFontLst>
  <p:defaultTextStyle>
    <a:defPPr>
      <a:defRPr lang="en-US"/>
    </a:defPPr>
    <a:lvl1pPr marL="0" algn="l" defTabSz="638496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1pPr>
    <a:lvl2pPr marL="319247" algn="l" defTabSz="638496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2pPr>
    <a:lvl3pPr marL="638496" algn="l" defTabSz="638496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3pPr>
    <a:lvl4pPr marL="957743" algn="l" defTabSz="638496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4pPr>
    <a:lvl5pPr marL="1276992" algn="l" defTabSz="638496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5pPr>
    <a:lvl6pPr marL="1596239" algn="l" defTabSz="638496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6pPr>
    <a:lvl7pPr marL="1915486" algn="l" defTabSz="638496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7pPr>
    <a:lvl8pPr marL="2234735" algn="l" defTabSz="638496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8pPr>
    <a:lvl9pPr marL="2553982" algn="l" defTabSz="638496" rtl="0" eaLnBrk="1" latinLnBrk="0" hangingPunct="1">
      <a:defRPr sz="125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34" userDrawn="1">
          <p15:clr>
            <a:srgbClr val="A4A3A4"/>
          </p15:clr>
        </p15:guide>
        <p15:guide id="2" pos="14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100" d="100"/>
          <a:sy n="100" d="100"/>
        </p:scale>
        <p:origin x="232" y="-2916"/>
      </p:cViewPr>
      <p:guideLst>
        <p:guide orient="horz" pos="2334"/>
        <p:guide pos="14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058C6C-D86A-4371-BFA5-28B8D77188A6}" type="datetimeFigureOut">
              <a:rPr lang="es-CO" smtClean="0"/>
              <a:t>17/09/2025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362200" y="1143000"/>
            <a:ext cx="21336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F41A40-2C14-485B-A1B0-2C81543D514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2991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38496" rtl="0" eaLnBrk="1" latinLnBrk="0" hangingPunct="1">
      <a:defRPr sz="838" kern="1200">
        <a:solidFill>
          <a:schemeClr val="tx1"/>
        </a:solidFill>
        <a:latin typeface="+mn-lt"/>
        <a:ea typeface="+mn-ea"/>
        <a:cs typeface="+mn-cs"/>
      </a:defRPr>
    </a:lvl1pPr>
    <a:lvl2pPr marL="319247" algn="l" defTabSz="638496" rtl="0" eaLnBrk="1" latinLnBrk="0" hangingPunct="1">
      <a:defRPr sz="838" kern="1200">
        <a:solidFill>
          <a:schemeClr val="tx1"/>
        </a:solidFill>
        <a:latin typeface="+mn-lt"/>
        <a:ea typeface="+mn-ea"/>
        <a:cs typeface="+mn-cs"/>
      </a:defRPr>
    </a:lvl2pPr>
    <a:lvl3pPr marL="638496" algn="l" defTabSz="638496" rtl="0" eaLnBrk="1" latinLnBrk="0" hangingPunct="1">
      <a:defRPr sz="838" kern="1200">
        <a:solidFill>
          <a:schemeClr val="tx1"/>
        </a:solidFill>
        <a:latin typeface="+mn-lt"/>
        <a:ea typeface="+mn-ea"/>
        <a:cs typeface="+mn-cs"/>
      </a:defRPr>
    </a:lvl3pPr>
    <a:lvl4pPr marL="957743" algn="l" defTabSz="638496" rtl="0" eaLnBrk="1" latinLnBrk="0" hangingPunct="1">
      <a:defRPr sz="838" kern="1200">
        <a:solidFill>
          <a:schemeClr val="tx1"/>
        </a:solidFill>
        <a:latin typeface="+mn-lt"/>
        <a:ea typeface="+mn-ea"/>
        <a:cs typeface="+mn-cs"/>
      </a:defRPr>
    </a:lvl4pPr>
    <a:lvl5pPr marL="1276992" algn="l" defTabSz="638496" rtl="0" eaLnBrk="1" latinLnBrk="0" hangingPunct="1">
      <a:defRPr sz="838" kern="1200">
        <a:solidFill>
          <a:schemeClr val="tx1"/>
        </a:solidFill>
        <a:latin typeface="+mn-lt"/>
        <a:ea typeface="+mn-ea"/>
        <a:cs typeface="+mn-cs"/>
      </a:defRPr>
    </a:lvl5pPr>
    <a:lvl6pPr marL="1596239" algn="l" defTabSz="638496" rtl="0" eaLnBrk="1" latinLnBrk="0" hangingPunct="1">
      <a:defRPr sz="838" kern="1200">
        <a:solidFill>
          <a:schemeClr val="tx1"/>
        </a:solidFill>
        <a:latin typeface="+mn-lt"/>
        <a:ea typeface="+mn-ea"/>
        <a:cs typeface="+mn-cs"/>
      </a:defRPr>
    </a:lvl6pPr>
    <a:lvl7pPr marL="1915486" algn="l" defTabSz="638496" rtl="0" eaLnBrk="1" latinLnBrk="0" hangingPunct="1">
      <a:defRPr sz="838" kern="1200">
        <a:solidFill>
          <a:schemeClr val="tx1"/>
        </a:solidFill>
        <a:latin typeface="+mn-lt"/>
        <a:ea typeface="+mn-ea"/>
        <a:cs typeface="+mn-cs"/>
      </a:defRPr>
    </a:lvl7pPr>
    <a:lvl8pPr marL="2234735" algn="l" defTabSz="638496" rtl="0" eaLnBrk="1" latinLnBrk="0" hangingPunct="1">
      <a:defRPr sz="838" kern="1200">
        <a:solidFill>
          <a:schemeClr val="tx1"/>
        </a:solidFill>
        <a:latin typeface="+mn-lt"/>
        <a:ea typeface="+mn-ea"/>
        <a:cs typeface="+mn-cs"/>
      </a:defRPr>
    </a:lvl8pPr>
    <a:lvl9pPr marL="2553982" algn="l" defTabSz="638496" rtl="0" eaLnBrk="1" latinLnBrk="0" hangingPunct="1">
      <a:defRPr sz="83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362200" y="1143000"/>
            <a:ext cx="213360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F41A40-2C14-485B-A1B0-2C81543D514B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4537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543" y="2301604"/>
            <a:ext cx="3882152" cy="15881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086" y="4198450"/>
            <a:ext cx="3197066" cy="189341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6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9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92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90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8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8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85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11248" y="296709"/>
            <a:ext cx="1027628" cy="63216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364" y="296709"/>
            <a:ext cx="3006765" cy="63216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780" y="4760988"/>
            <a:ext cx="3882152" cy="1471514"/>
          </a:xfrm>
        </p:spPr>
        <p:txBody>
          <a:bodyPr anchor="t"/>
          <a:lstStyle>
            <a:lvl1pPr algn="l">
              <a:defRPr sz="5336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780" y="3140267"/>
            <a:ext cx="3882152" cy="1620724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818" indent="0">
              <a:buNone/>
              <a:defRPr sz="2401">
                <a:solidFill>
                  <a:schemeClr val="tx1">
                    <a:tint val="75000"/>
                  </a:schemeClr>
                </a:solidFill>
              </a:defRPr>
            </a:lvl2pPr>
            <a:lvl3pPr marL="1219633" indent="0">
              <a:buNone/>
              <a:defRPr sz="2134">
                <a:solidFill>
                  <a:schemeClr val="tx1">
                    <a:tint val="75000"/>
                  </a:schemeClr>
                </a:solidFill>
              </a:defRPr>
            </a:lvl3pPr>
            <a:lvl4pPr marL="1829451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926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9085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8900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87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8536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364" y="1728775"/>
            <a:ext cx="2017197" cy="4889616"/>
          </a:xfrm>
        </p:spPr>
        <p:txBody>
          <a:bodyPr/>
          <a:lstStyle>
            <a:lvl1pPr>
              <a:defRPr sz="3735"/>
            </a:lvl1pPr>
            <a:lvl2pPr>
              <a:defRPr sz="3202"/>
            </a:lvl2pPr>
            <a:lvl3pPr>
              <a:defRPr sz="2667"/>
            </a:lvl3pPr>
            <a:lvl4pPr>
              <a:defRPr sz="2401"/>
            </a:lvl4pPr>
            <a:lvl5pPr>
              <a:defRPr sz="2401"/>
            </a:lvl5pPr>
            <a:lvl6pPr>
              <a:defRPr sz="2401"/>
            </a:lvl6pPr>
            <a:lvl7pPr>
              <a:defRPr sz="2401"/>
            </a:lvl7pPr>
            <a:lvl8pPr>
              <a:defRPr sz="2401"/>
            </a:lvl8pPr>
            <a:lvl9pPr>
              <a:defRPr sz="24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1682" y="1728775"/>
            <a:ext cx="2017197" cy="4889616"/>
          </a:xfrm>
        </p:spPr>
        <p:txBody>
          <a:bodyPr/>
          <a:lstStyle>
            <a:lvl1pPr>
              <a:defRPr sz="3735"/>
            </a:lvl1pPr>
            <a:lvl2pPr>
              <a:defRPr sz="3202"/>
            </a:lvl2pPr>
            <a:lvl3pPr>
              <a:defRPr sz="2667"/>
            </a:lvl3pPr>
            <a:lvl4pPr>
              <a:defRPr sz="2401"/>
            </a:lvl4pPr>
            <a:lvl5pPr>
              <a:defRPr sz="2401"/>
            </a:lvl5pPr>
            <a:lvl6pPr>
              <a:defRPr sz="2401"/>
            </a:lvl6pPr>
            <a:lvl7pPr>
              <a:defRPr sz="2401"/>
            </a:lvl7pPr>
            <a:lvl8pPr>
              <a:defRPr sz="2401"/>
            </a:lvl8pPr>
            <a:lvl9pPr>
              <a:defRPr sz="24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365" y="1658460"/>
            <a:ext cx="2017990" cy="691165"/>
          </a:xfrm>
        </p:spPr>
        <p:txBody>
          <a:bodyPr anchor="b"/>
          <a:lstStyle>
            <a:lvl1pPr marL="0" indent="0">
              <a:buNone/>
              <a:defRPr sz="3202" b="1"/>
            </a:lvl1pPr>
            <a:lvl2pPr marL="609818" indent="0">
              <a:buNone/>
              <a:defRPr sz="2667" b="1"/>
            </a:lvl2pPr>
            <a:lvl3pPr marL="1219633" indent="0">
              <a:buNone/>
              <a:defRPr sz="2401" b="1"/>
            </a:lvl3pPr>
            <a:lvl4pPr marL="1829451" indent="0">
              <a:buNone/>
              <a:defRPr sz="2134" b="1"/>
            </a:lvl4pPr>
            <a:lvl5pPr marL="2439267" indent="0">
              <a:buNone/>
              <a:defRPr sz="2134" b="1"/>
            </a:lvl5pPr>
            <a:lvl6pPr marL="3049085" indent="0">
              <a:buNone/>
              <a:defRPr sz="2134" b="1"/>
            </a:lvl6pPr>
            <a:lvl7pPr marL="3658900" indent="0">
              <a:buNone/>
              <a:defRPr sz="2134" b="1"/>
            </a:lvl7pPr>
            <a:lvl8pPr marL="4268718" indent="0">
              <a:buNone/>
              <a:defRPr sz="2134" b="1"/>
            </a:lvl8pPr>
            <a:lvl9pPr marL="4878536" indent="0">
              <a:buNone/>
              <a:defRPr sz="213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365" y="2349622"/>
            <a:ext cx="2017990" cy="4268765"/>
          </a:xfrm>
        </p:spPr>
        <p:txBody>
          <a:bodyPr/>
          <a:lstStyle>
            <a:lvl1pPr>
              <a:defRPr sz="3202"/>
            </a:lvl1pPr>
            <a:lvl2pPr>
              <a:defRPr sz="2667"/>
            </a:lvl2pPr>
            <a:lvl3pPr>
              <a:defRPr sz="2401"/>
            </a:lvl3pPr>
            <a:lvl4pPr>
              <a:defRPr sz="2134"/>
            </a:lvl4pPr>
            <a:lvl5pPr>
              <a:defRPr sz="2134"/>
            </a:lvl5pPr>
            <a:lvl6pPr>
              <a:defRPr sz="2134"/>
            </a:lvl6pPr>
            <a:lvl7pPr>
              <a:defRPr sz="2134"/>
            </a:lvl7pPr>
            <a:lvl8pPr>
              <a:defRPr sz="2134"/>
            </a:lvl8pPr>
            <a:lvl9pPr>
              <a:defRPr sz="2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20093" y="1658460"/>
            <a:ext cx="2018783" cy="691165"/>
          </a:xfrm>
        </p:spPr>
        <p:txBody>
          <a:bodyPr anchor="b"/>
          <a:lstStyle>
            <a:lvl1pPr marL="0" indent="0">
              <a:buNone/>
              <a:defRPr sz="3202" b="1"/>
            </a:lvl1pPr>
            <a:lvl2pPr marL="609818" indent="0">
              <a:buNone/>
              <a:defRPr sz="2667" b="1"/>
            </a:lvl2pPr>
            <a:lvl3pPr marL="1219633" indent="0">
              <a:buNone/>
              <a:defRPr sz="2401" b="1"/>
            </a:lvl3pPr>
            <a:lvl4pPr marL="1829451" indent="0">
              <a:buNone/>
              <a:defRPr sz="2134" b="1"/>
            </a:lvl4pPr>
            <a:lvl5pPr marL="2439267" indent="0">
              <a:buNone/>
              <a:defRPr sz="2134" b="1"/>
            </a:lvl5pPr>
            <a:lvl6pPr marL="3049085" indent="0">
              <a:buNone/>
              <a:defRPr sz="2134" b="1"/>
            </a:lvl6pPr>
            <a:lvl7pPr marL="3658900" indent="0">
              <a:buNone/>
              <a:defRPr sz="2134" b="1"/>
            </a:lvl7pPr>
            <a:lvl8pPr marL="4268718" indent="0">
              <a:buNone/>
              <a:defRPr sz="2134" b="1"/>
            </a:lvl8pPr>
            <a:lvl9pPr marL="4878536" indent="0">
              <a:buNone/>
              <a:defRPr sz="213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20093" y="2349622"/>
            <a:ext cx="2018783" cy="4268765"/>
          </a:xfrm>
        </p:spPr>
        <p:txBody>
          <a:bodyPr/>
          <a:lstStyle>
            <a:lvl1pPr>
              <a:defRPr sz="3202"/>
            </a:lvl1pPr>
            <a:lvl2pPr>
              <a:defRPr sz="2667"/>
            </a:lvl2pPr>
            <a:lvl3pPr>
              <a:defRPr sz="2401"/>
            </a:lvl3pPr>
            <a:lvl4pPr>
              <a:defRPr sz="2134"/>
            </a:lvl4pPr>
            <a:lvl5pPr>
              <a:defRPr sz="2134"/>
            </a:lvl5pPr>
            <a:lvl6pPr>
              <a:defRPr sz="2134"/>
            </a:lvl6pPr>
            <a:lvl7pPr>
              <a:defRPr sz="2134"/>
            </a:lvl7pPr>
            <a:lvl8pPr>
              <a:defRPr sz="2134"/>
            </a:lvl8pPr>
            <a:lvl9pPr>
              <a:defRPr sz="2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365" y="294990"/>
            <a:ext cx="1502589" cy="1255417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5663" y="294994"/>
            <a:ext cx="2553212" cy="6323398"/>
          </a:xfrm>
        </p:spPr>
        <p:txBody>
          <a:bodyPr/>
          <a:lstStyle>
            <a:lvl1pPr>
              <a:defRPr sz="4268"/>
            </a:lvl1pPr>
            <a:lvl2pPr>
              <a:defRPr sz="3735"/>
            </a:lvl2pPr>
            <a:lvl3pPr>
              <a:defRPr sz="3202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365" y="1550413"/>
            <a:ext cx="1502589" cy="5067980"/>
          </a:xfrm>
        </p:spPr>
        <p:txBody>
          <a:bodyPr/>
          <a:lstStyle>
            <a:lvl1pPr marL="0" indent="0">
              <a:buNone/>
              <a:defRPr sz="1867"/>
            </a:lvl1pPr>
            <a:lvl2pPr marL="609818" indent="0">
              <a:buNone/>
              <a:defRPr sz="1600"/>
            </a:lvl2pPr>
            <a:lvl3pPr marL="1219633" indent="0">
              <a:buNone/>
              <a:defRPr sz="1335"/>
            </a:lvl3pPr>
            <a:lvl4pPr marL="1829451" indent="0">
              <a:buNone/>
              <a:defRPr sz="1202"/>
            </a:lvl4pPr>
            <a:lvl5pPr marL="2439267" indent="0">
              <a:buNone/>
              <a:defRPr sz="1202"/>
            </a:lvl5pPr>
            <a:lvl6pPr marL="3049085" indent="0">
              <a:buNone/>
              <a:defRPr sz="1202"/>
            </a:lvl6pPr>
            <a:lvl7pPr marL="3658900" indent="0">
              <a:buNone/>
              <a:defRPr sz="1202"/>
            </a:lvl7pPr>
            <a:lvl8pPr marL="4268718" indent="0">
              <a:buNone/>
              <a:defRPr sz="1202"/>
            </a:lvl8pPr>
            <a:lvl9pPr marL="4878536" indent="0">
              <a:buNone/>
              <a:defRPr sz="120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212" y="5186321"/>
            <a:ext cx="2740343" cy="612274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95212" y="662011"/>
            <a:ext cx="2740343" cy="4445417"/>
          </a:xfrm>
        </p:spPr>
        <p:txBody>
          <a:bodyPr/>
          <a:lstStyle>
            <a:lvl1pPr marL="0" indent="0">
              <a:buNone/>
              <a:defRPr sz="4268"/>
            </a:lvl1pPr>
            <a:lvl2pPr marL="609818" indent="0">
              <a:buNone/>
              <a:defRPr sz="3735"/>
            </a:lvl2pPr>
            <a:lvl3pPr marL="1219633" indent="0">
              <a:buNone/>
              <a:defRPr sz="3202"/>
            </a:lvl3pPr>
            <a:lvl4pPr marL="1829451" indent="0">
              <a:buNone/>
              <a:defRPr sz="2667"/>
            </a:lvl4pPr>
            <a:lvl5pPr marL="2439267" indent="0">
              <a:buNone/>
              <a:defRPr sz="2667"/>
            </a:lvl5pPr>
            <a:lvl6pPr marL="3049085" indent="0">
              <a:buNone/>
              <a:defRPr sz="2667"/>
            </a:lvl6pPr>
            <a:lvl7pPr marL="3658900" indent="0">
              <a:buNone/>
              <a:defRPr sz="2667"/>
            </a:lvl7pPr>
            <a:lvl8pPr marL="4268718" indent="0">
              <a:buNone/>
              <a:defRPr sz="2667"/>
            </a:lvl8pPr>
            <a:lvl9pPr marL="4878536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212" y="5798594"/>
            <a:ext cx="2740343" cy="869531"/>
          </a:xfrm>
        </p:spPr>
        <p:txBody>
          <a:bodyPr/>
          <a:lstStyle>
            <a:lvl1pPr marL="0" indent="0">
              <a:buNone/>
              <a:defRPr sz="1867"/>
            </a:lvl1pPr>
            <a:lvl2pPr marL="609818" indent="0">
              <a:buNone/>
              <a:defRPr sz="1600"/>
            </a:lvl2pPr>
            <a:lvl3pPr marL="1219633" indent="0">
              <a:buNone/>
              <a:defRPr sz="1335"/>
            </a:lvl3pPr>
            <a:lvl4pPr marL="1829451" indent="0">
              <a:buNone/>
              <a:defRPr sz="1202"/>
            </a:lvl4pPr>
            <a:lvl5pPr marL="2439267" indent="0">
              <a:buNone/>
              <a:defRPr sz="1202"/>
            </a:lvl5pPr>
            <a:lvl6pPr marL="3049085" indent="0">
              <a:buNone/>
              <a:defRPr sz="1202"/>
            </a:lvl6pPr>
            <a:lvl7pPr marL="3658900" indent="0">
              <a:buNone/>
              <a:defRPr sz="1202"/>
            </a:lvl7pPr>
            <a:lvl8pPr marL="4268718" indent="0">
              <a:buNone/>
              <a:defRPr sz="1202"/>
            </a:lvl8pPr>
            <a:lvl9pPr marL="4878536" indent="0">
              <a:buNone/>
              <a:defRPr sz="120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362" y="296705"/>
            <a:ext cx="4110514" cy="1234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362" y="1728775"/>
            <a:ext cx="4110514" cy="4889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364" y="6867072"/>
            <a:ext cx="1065689" cy="394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0473" y="6867072"/>
            <a:ext cx="1446292" cy="394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73189" y="6867072"/>
            <a:ext cx="1065689" cy="394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19633" rtl="0" eaLnBrk="1" latinLnBrk="0" hangingPunct="1">
        <a:spcBef>
          <a:spcPct val="0"/>
        </a:spcBef>
        <a:buNone/>
        <a:defRPr sz="586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5" indent="-457365" algn="l" defTabSz="1219633" rtl="0" eaLnBrk="1" latinLnBrk="0" hangingPunct="1">
        <a:spcBef>
          <a:spcPct val="20000"/>
        </a:spcBef>
        <a:buFont typeface="Arial" pitchFamily="34" charset="0"/>
        <a:buChar char="•"/>
        <a:defRPr sz="4268" kern="1200">
          <a:solidFill>
            <a:schemeClr val="tx1"/>
          </a:solidFill>
          <a:latin typeface="+mn-lt"/>
          <a:ea typeface="+mn-ea"/>
          <a:cs typeface="+mn-cs"/>
        </a:defRPr>
      </a:lvl1pPr>
      <a:lvl2pPr marL="990952" indent="-381134" algn="l" defTabSz="1219633" rtl="0" eaLnBrk="1" latinLnBrk="0" hangingPunct="1">
        <a:spcBef>
          <a:spcPct val="20000"/>
        </a:spcBef>
        <a:buFont typeface="Arial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542" indent="-304908" algn="l" defTabSz="1219633" rtl="0" eaLnBrk="1" latinLnBrk="0" hangingPunct="1">
        <a:spcBef>
          <a:spcPct val="20000"/>
        </a:spcBef>
        <a:buFont typeface="Arial" pitchFamily="34" charset="0"/>
        <a:buChar char="•"/>
        <a:defRPr sz="3202" kern="1200">
          <a:solidFill>
            <a:schemeClr val="tx1"/>
          </a:solidFill>
          <a:latin typeface="+mn-lt"/>
          <a:ea typeface="+mn-ea"/>
          <a:cs typeface="+mn-cs"/>
        </a:defRPr>
      </a:lvl3pPr>
      <a:lvl4pPr marL="2134358" indent="-304908" algn="l" defTabSz="1219633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4176" indent="-304908" algn="l" defTabSz="1219633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3992" indent="-304908" algn="l" defTabSz="1219633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3810" indent="-304908" algn="l" defTabSz="1219633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3626" indent="-304908" algn="l" defTabSz="1219633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3444" indent="-304908" algn="l" defTabSz="1219633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633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1pPr>
      <a:lvl2pPr marL="609818" algn="l" defTabSz="1219633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2pPr>
      <a:lvl3pPr marL="1219633" algn="l" defTabSz="1219633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3pPr>
      <a:lvl4pPr marL="1829451" algn="l" defTabSz="1219633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4pPr>
      <a:lvl5pPr marL="2439267" algn="l" defTabSz="1219633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5pPr>
      <a:lvl6pPr marL="3049085" algn="l" defTabSz="1219633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6pPr>
      <a:lvl7pPr marL="3658900" algn="l" defTabSz="1219633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7pPr>
      <a:lvl8pPr marL="4268718" algn="l" defTabSz="1219633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8pPr>
      <a:lvl9pPr marL="4878536" algn="l" defTabSz="1219633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23E3FBFE-5040-4A5A-8A6D-166E75666CE5}"/>
              </a:ext>
            </a:extLst>
          </p:cNvPr>
          <p:cNvSpPr/>
          <p:nvPr/>
        </p:nvSpPr>
        <p:spPr>
          <a:xfrm>
            <a:off x="2354053" y="1073445"/>
            <a:ext cx="6432344" cy="17392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Freeform 30">
            <a:extLst>
              <a:ext uri="{FF2B5EF4-FFF2-40B4-BE49-F238E27FC236}">
                <a16:creationId xmlns:a16="http://schemas.microsoft.com/office/drawing/2014/main" id="{B1B6489A-065D-43A0-9EF6-8981429A9BF4}"/>
              </a:ext>
            </a:extLst>
          </p:cNvPr>
          <p:cNvSpPr/>
          <p:nvPr/>
        </p:nvSpPr>
        <p:spPr>
          <a:xfrm>
            <a:off x="115712" y="170076"/>
            <a:ext cx="1978814" cy="955250"/>
          </a:xfrm>
          <a:custGeom>
            <a:avLst/>
            <a:gdLst/>
            <a:ahLst/>
            <a:cxnLst/>
            <a:rect l="l" t="t" r="r" b="b"/>
            <a:pathLst>
              <a:path w="1683041" h="823989">
                <a:moveTo>
                  <a:pt x="0" y="0"/>
                </a:moveTo>
                <a:lnTo>
                  <a:pt x="1683041" y="0"/>
                </a:lnTo>
                <a:lnTo>
                  <a:pt x="1683041" y="823989"/>
                </a:lnTo>
                <a:lnTo>
                  <a:pt x="0" y="8239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32">
            <a:extLst>
              <a:ext uri="{FF2B5EF4-FFF2-40B4-BE49-F238E27FC236}">
                <a16:creationId xmlns:a16="http://schemas.microsoft.com/office/drawing/2014/main" id="{AF1447E9-18B7-49DF-9652-E2C4E9804EC4}"/>
              </a:ext>
            </a:extLst>
          </p:cNvPr>
          <p:cNvSpPr txBox="1"/>
          <p:nvPr/>
        </p:nvSpPr>
        <p:spPr>
          <a:xfrm>
            <a:off x="2127113" y="69075"/>
            <a:ext cx="7136648" cy="589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79"/>
              </a:lnSpc>
            </a:pPr>
            <a:r>
              <a:rPr lang="en-US" sz="3254" b="1" spc="721" dirty="0">
                <a:solidFill>
                  <a:srgbClr val="000000"/>
                </a:solidFill>
                <a:latin typeface="Codec Pro Bold"/>
                <a:ea typeface="Codec Pro Bold"/>
                <a:cs typeface="Codec Pro Bold"/>
                <a:sym typeface="Codec Pro Bold"/>
              </a:rPr>
              <a:t>DIAGRAMA DE FLUJO</a:t>
            </a:r>
          </a:p>
        </p:txBody>
      </p:sp>
      <p:sp>
        <p:nvSpPr>
          <p:cNvPr id="5" name="TextBox 33">
            <a:extLst>
              <a:ext uri="{FF2B5EF4-FFF2-40B4-BE49-F238E27FC236}">
                <a16:creationId xmlns:a16="http://schemas.microsoft.com/office/drawing/2014/main" id="{03BF722E-36AE-4E77-8898-05B1B6009553}"/>
              </a:ext>
            </a:extLst>
          </p:cNvPr>
          <p:cNvSpPr txBox="1"/>
          <p:nvPr/>
        </p:nvSpPr>
        <p:spPr>
          <a:xfrm>
            <a:off x="2398762" y="714492"/>
            <a:ext cx="6593349" cy="235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975"/>
              </a:lnSpc>
              <a:spcBef>
                <a:spcPct val="0"/>
              </a:spcBef>
            </a:pPr>
            <a:r>
              <a:rPr lang="en-US" sz="1408" i="1" spc="79" dirty="0">
                <a:solidFill>
                  <a:srgbClr val="000000"/>
                </a:solidFill>
                <a:latin typeface="Muli Italics"/>
                <a:ea typeface="Muli Italics"/>
                <a:cs typeface="Muli Italics"/>
                <a:sym typeface="Muli Italics"/>
              </a:rPr>
              <a:t>Política de </a:t>
            </a:r>
            <a:r>
              <a:rPr lang="en-US" sz="1408" i="1" spc="79" dirty="0" err="1">
                <a:solidFill>
                  <a:srgbClr val="000000"/>
                </a:solidFill>
                <a:latin typeface="Muli Italics"/>
                <a:ea typeface="Muli Italics"/>
                <a:cs typeface="Muli Italics"/>
                <a:sym typeface="Muli Italics"/>
              </a:rPr>
              <a:t>Gestión</a:t>
            </a:r>
            <a:r>
              <a:rPr lang="en-US" sz="1408" i="1" spc="79" dirty="0">
                <a:solidFill>
                  <a:srgbClr val="000000"/>
                </a:solidFill>
                <a:latin typeface="Muli Italics"/>
                <a:ea typeface="Muli Italics"/>
                <a:cs typeface="Muli Italics"/>
                <a:sym typeface="Muli Italics"/>
              </a:rPr>
              <a:t> del </a:t>
            </a:r>
            <a:r>
              <a:rPr lang="en-US" sz="1408" i="1" spc="79" dirty="0" err="1">
                <a:solidFill>
                  <a:srgbClr val="000000"/>
                </a:solidFill>
                <a:latin typeface="Muli Italics"/>
                <a:ea typeface="Muli Italics"/>
                <a:cs typeface="Muli Italics"/>
                <a:sym typeface="Muli Italics"/>
              </a:rPr>
              <a:t>Conocimiento</a:t>
            </a:r>
            <a:r>
              <a:rPr lang="en-US" sz="1408" i="1" spc="79" dirty="0">
                <a:solidFill>
                  <a:srgbClr val="000000"/>
                </a:solidFill>
                <a:latin typeface="Muli Italics"/>
                <a:ea typeface="Muli Italics"/>
                <a:cs typeface="Muli Italics"/>
                <a:sym typeface="Muli Italics"/>
              </a:rPr>
              <a:t> y la </a:t>
            </a:r>
            <a:r>
              <a:rPr lang="en-US" sz="1408" i="1" spc="79" dirty="0" err="1">
                <a:solidFill>
                  <a:srgbClr val="000000"/>
                </a:solidFill>
                <a:latin typeface="Muli Italics"/>
                <a:ea typeface="Muli Italics"/>
                <a:cs typeface="Muli Italics"/>
                <a:sym typeface="Muli Italics"/>
              </a:rPr>
              <a:t>Innovación</a:t>
            </a:r>
            <a:endParaRPr lang="en-US" sz="1408" i="1" spc="79" dirty="0">
              <a:solidFill>
                <a:srgbClr val="000000"/>
              </a:solidFill>
              <a:latin typeface="Muli Italics"/>
              <a:ea typeface="Muli Italics"/>
              <a:cs typeface="Muli Italics"/>
              <a:sym typeface="Muli Italics"/>
            </a:endParaRPr>
          </a:p>
        </p:txBody>
      </p:sp>
      <p:grpSp>
        <p:nvGrpSpPr>
          <p:cNvPr id="6" name="Group 3">
            <a:extLst>
              <a:ext uri="{FF2B5EF4-FFF2-40B4-BE49-F238E27FC236}">
                <a16:creationId xmlns:a16="http://schemas.microsoft.com/office/drawing/2014/main" id="{FEA30E13-D14C-4E4C-96BA-BBBE282B741C}"/>
              </a:ext>
            </a:extLst>
          </p:cNvPr>
          <p:cNvGrpSpPr/>
          <p:nvPr/>
        </p:nvGrpSpPr>
        <p:grpSpPr>
          <a:xfrm>
            <a:off x="4522205" y="1336528"/>
            <a:ext cx="2255682" cy="395098"/>
            <a:chOff x="0" y="-28575"/>
            <a:chExt cx="634214" cy="158072"/>
          </a:xfrm>
        </p:grpSpPr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A851F9DA-498E-4429-952D-49F5B70F0308}"/>
                </a:ext>
              </a:extLst>
            </p:cNvPr>
            <p:cNvSpPr/>
            <p:nvPr/>
          </p:nvSpPr>
          <p:spPr>
            <a:xfrm>
              <a:off x="0" y="0"/>
              <a:ext cx="634214" cy="129497"/>
            </a:xfrm>
            <a:custGeom>
              <a:avLst/>
              <a:gdLst/>
              <a:ahLst/>
              <a:cxnLst/>
              <a:rect l="l" t="t" r="r" b="b"/>
              <a:pathLst>
                <a:path w="634214" h="129497">
                  <a:moveTo>
                    <a:pt x="64749" y="0"/>
                  </a:moveTo>
                  <a:lnTo>
                    <a:pt x="569466" y="0"/>
                  </a:lnTo>
                  <a:cubicBezTo>
                    <a:pt x="605225" y="0"/>
                    <a:pt x="634214" y="28989"/>
                    <a:pt x="634214" y="64749"/>
                  </a:cubicBezTo>
                  <a:lnTo>
                    <a:pt x="634214" y="64749"/>
                  </a:lnTo>
                  <a:cubicBezTo>
                    <a:pt x="634214" y="81921"/>
                    <a:pt x="627393" y="98390"/>
                    <a:pt x="615250" y="110533"/>
                  </a:cubicBezTo>
                  <a:cubicBezTo>
                    <a:pt x="603107" y="122676"/>
                    <a:pt x="586638" y="129497"/>
                    <a:pt x="569466" y="129497"/>
                  </a:cubicBezTo>
                  <a:lnTo>
                    <a:pt x="64749" y="129497"/>
                  </a:lnTo>
                  <a:cubicBezTo>
                    <a:pt x="47576" y="129497"/>
                    <a:pt x="31107" y="122676"/>
                    <a:pt x="18964" y="110533"/>
                  </a:cubicBezTo>
                  <a:cubicBezTo>
                    <a:pt x="6822" y="98390"/>
                    <a:pt x="0" y="81921"/>
                    <a:pt x="0" y="64749"/>
                  </a:cubicBezTo>
                  <a:lnTo>
                    <a:pt x="0" y="64749"/>
                  </a:lnTo>
                  <a:cubicBezTo>
                    <a:pt x="0" y="47576"/>
                    <a:pt x="6822" y="31107"/>
                    <a:pt x="18964" y="18964"/>
                  </a:cubicBezTo>
                  <a:cubicBezTo>
                    <a:pt x="31107" y="6822"/>
                    <a:pt x="47576" y="0"/>
                    <a:pt x="64749" y="0"/>
                  </a:cubicBez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8" name="TextBox 5">
              <a:extLst>
                <a:ext uri="{FF2B5EF4-FFF2-40B4-BE49-F238E27FC236}">
                  <a16:creationId xmlns:a16="http://schemas.microsoft.com/office/drawing/2014/main" id="{D059B113-7D97-4D04-8DF5-AD83354ABA46}"/>
                </a:ext>
              </a:extLst>
            </p:cNvPr>
            <p:cNvSpPr txBox="1"/>
            <p:nvPr/>
          </p:nvSpPr>
          <p:spPr>
            <a:xfrm>
              <a:off x="0" y="-28575"/>
              <a:ext cx="634214" cy="158072"/>
            </a:xfrm>
            <a:prstGeom prst="rect">
              <a:avLst/>
            </a:prstGeom>
          </p:spPr>
          <p:txBody>
            <a:bodyPr lIns="67758" tIns="67758" rIns="67758" bIns="67758" rtlCol="0" anchor="ctr"/>
            <a:lstStyle/>
            <a:p>
              <a:pPr algn="ctr">
                <a:lnSpc>
                  <a:spcPts val="2056"/>
                </a:lnSpc>
                <a:spcBef>
                  <a:spcPct val="0"/>
                </a:spcBef>
              </a:pPr>
              <a:r>
                <a:rPr lang="en-US" sz="1200" b="1" dirty="0">
                  <a:solidFill>
                    <a:srgbClr val="000000"/>
                  </a:solidFill>
                  <a:latin typeface="TT Interphases Bold"/>
                  <a:ea typeface="TT Interphases Bold"/>
                  <a:cs typeface="TT Interphases Bold"/>
                  <a:sym typeface="TT Interphases Bold"/>
                </a:rPr>
                <a:t>INICIO</a:t>
              </a:r>
            </a:p>
          </p:txBody>
        </p:sp>
      </p:grpSp>
      <p:sp>
        <p:nvSpPr>
          <p:cNvPr id="9" name="AutoShape 6">
            <a:extLst>
              <a:ext uri="{FF2B5EF4-FFF2-40B4-BE49-F238E27FC236}">
                <a16:creationId xmlns:a16="http://schemas.microsoft.com/office/drawing/2014/main" id="{08CF27E1-F7CA-4070-BA88-2B274BC66DBE}"/>
              </a:ext>
            </a:extLst>
          </p:cNvPr>
          <p:cNvSpPr/>
          <p:nvPr/>
        </p:nvSpPr>
        <p:spPr>
          <a:xfrm>
            <a:off x="5634036" y="1731625"/>
            <a:ext cx="0" cy="317115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10" name="Group 7">
            <a:extLst>
              <a:ext uri="{FF2B5EF4-FFF2-40B4-BE49-F238E27FC236}">
                <a16:creationId xmlns:a16="http://schemas.microsoft.com/office/drawing/2014/main" id="{05D80842-9EEC-44BA-9A28-0B6DC7FFBEC3}"/>
              </a:ext>
            </a:extLst>
          </p:cNvPr>
          <p:cNvGrpSpPr/>
          <p:nvPr/>
        </p:nvGrpSpPr>
        <p:grpSpPr>
          <a:xfrm>
            <a:off x="3567216" y="1972877"/>
            <a:ext cx="4276490" cy="618785"/>
            <a:chOff x="0" y="-28575"/>
            <a:chExt cx="1330555" cy="233074"/>
          </a:xfrm>
        </p:grpSpPr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BFFB6C24-86B3-450D-BA6F-A4E6D50485F8}"/>
                </a:ext>
              </a:extLst>
            </p:cNvPr>
            <p:cNvSpPr/>
            <p:nvPr/>
          </p:nvSpPr>
          <p:spPr>
            <a:xfrm>
              <a:off x="0" y="0"/>
              <a:ext cx="1330555" cy="204499"/>
            </a:xfrm>
            <a:custGeom>
              <a:avLst/>
              <a:gdLst/>
              <a:ahLst/>
              <a:cxnLst/>
              <a:rect l="l" t="t" r="r" b="b"/>
              <a:pathLst>
                <a:path w="1330555" h="204499">
                  <a:moveTo>
                    <a:pt x="0" y="0"/>
                  </a:moveTo>
                  <a:lnTo>
                    <a:pt x="1330555" y="0"/>
                  </a:lnTo>
                  <a:lnTo>
                    <a:pt x="1330555" y="204499"/>
                  </a:lnTo>
                  <a:lnTo>
                    <a:pt x="0" y="204499"/>
                  </a:lnTo>
                  <a:close/>
                </a:path>
              </a:pathLst>
            </a:custGeom>
            <a:solidFill>
              <a:srgbClr val="FFFFFF"/>
            </a:solidFill>
            <a:ln w="95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2" name="TextBox 9">
              <a:extLst>
                <a:ext uri="{FF2B5EF4-FFF2-40B4-BE49-F238E27FC236}">
                  <a16:creationId xmlns:a16="http://schemas.microsoft.com/office/drawing/2014/main" id="{31C76AEA-6BC2-401D-8C68-8274D6602125}"/>
                </a:ext>
              </a:extLst>
            </p:cNvPr>
            <p:cNvSpPr txBox="1"/>
            <p:nvPr/>
          </p:nvSpPr>
          <p:spPr>
            <a:xfrm>
              <a:off x="0" y="-28575"/>
              <a:ext cx="1330555" cy="215260"/>
            </a:xfrm>
            <a:prstGeom prst="rect">
              <a:avLst/>
            </a:prstGeom>
          </p:spPr>
          <p:txBody>
            <a:bodyPr lIns="67758" tIns="67758" rIns="67758" bIns="67758" rtlCol="0" anchor="ctr"/>
            <a:lstStyle/>
            <a:p>
              <a:pPr algn="ctr">
                <a:lnSpc>
                  <a:spcPts val="2056"/>
                </a:lnSpc>
                <a:spcBef>
                  <a:spcPct val="0"/>
                </a:spcBef>
              </a:pP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Identificar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el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conocimiento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tácito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y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explícito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.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Establecer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responsables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por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cada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tipo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de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conocimiento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.</a:t>
              </a:r>
            </a:p>
          </p:txBody>
        </p:sp>
      </p:grpSp>
      <p:sp>
        <p:nvSpPr>
          <p:cNvPr id="14" name="Freeform 11">
            <a:extLst>
              <a:ext uri="{FF2B5EF4-FFF2-40B4-BE49-F238E27FC236}">
                <a16:creationId xmlns:a16="http://schemas.microsoft.com/office/drawing/2014/main" id="{B37F55DD-0CD4-4273-B290-C22F155ABD9E}"/>
              </a:ext>
            </a:extLst>
          </p:cNvPr>
          <p:cNvSpPr/>
          <p:nvPr/>
        </p:nvSpPr>
        <p:spPr>
          <a:xfrm>
            <a:off x="4624596" y="2846003"/>
            <a:ext cx="2086101" cy="769162"/>
          </a:xfrm>
          <a:custGeom>
            <a:avLst/>
            <a:gdLst/>
            <a:ahLst/>
            <a:cxnLst/>
            <a:rect l="l" t="t" r="r" b="b"/>
            <a:pathLst>
              <a:path w="1572500" h="791968">
                <a:moveTo>
                  <a:pt x="0" y="0"/>
                </a:moveTo>
                <a:lnTo>
                  <a:pt x="1572499" y="0"/>
                </a:lnTo>
                <a:lnTo>
                  <a:pt x="1572499" y="791968"/>
                </a:lnTo>
                <a:lnTo>
                  <a:pt x="0" y="7919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CO" sz="1363" dirty="0"/>
          </a:p>
        </p:txBody>
      </p:sp>
      <p:sp>
        <p:nvSpPr>
          <p:cNvPr id="15" name="AutoShape 12">
            <a:extLst>
              <a:ext uri="{FF2B5EF4-FFF2-40B4-BE49-F238E27FC236}">
                <a16:creationId xmlns:a16="http://schemas.microsoft.com/office/drawing/2014/main" id="{34A4779D-A96F-4C8B-ADC5-AE91EE56B91F}"/>
              </a:ext>
            </a:extLst>
          </p:cNvPr>
          <p:cNvSpPr/>
          <p:nvPr/>
        </p:nvSpPr>
        <p:spPr>
          <a:xfrm>
            <a:off x="5658778" y="3497802"/>
            <a:ext cx="0" cy="383005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16" name="Group 13">
            <a:extLst>
              <a:ext uri="{FF2B5EF4-FFF2-40B4-BE49-F238E27FC236}">
                <a16:creationId xmlns:a16="http://schemas.microsoft.com/office/drawing/2014/main" id="{591D51A8-A754-4D80-A338-487F344BD209}"/>
              </a:ext>
            </a:extLst>
          </p:cNvPr>
          <p:cNvGrpSpPr/>
          <p:nvPr/>
        </p:nvGrpSpPr>
        <p:grpSpPr>
          <a:xfrm>
            <a:off x="3567215" y="3867257"/>
            <a:ext cx="4276491" cy="585557"/>
            <a:chOff x="0" y="-5041"/>
            <a:chExt cx="1330555" cy="193356"/>
          </a:xfrm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0CBEC246-3874-4BE4-8890-F4B908899D7E}"/>
                </a:ext>
              </a:extLst>
            </p:cNvPr>
            <p:cNvSpPr/>
            <p:nvPr/>
          </p:nvSpPr>
          <p:spPr>
            <a:xfrm>
              <a:off x="0" y="0"/>
              <a:ext cx="1330555" cy="188315"/>
            </a:xfrm>
            <a:custGeom>
              <a:avLst/>
              <a:gdLst/>
              <a:ahLst/>
              <a:cxnLst/>
              <a:rect l="l" t="t" r="r" b="b"/>
              <a:pathLst>
                <a:path w="1330555" h="188315">
                  <a:moveTo>
                    <a:pt x="0" y="0"/>
                  </a:moveTo>
                  <a:lnTo>
                    <a:pt x="1330555" y="0"/>
                  </a:lnTo>
                  <a:lnTo>
                    <a:pt x="1330555" y="188315"/>
                  </a:lnTo>
                  <a:lnTo>
                    <a:pt x="0" y="188315"/>
                  </a:lnTo>
                  <a:close/>
                </a:path>
              </a:pathLst>
            </a:custGeom>
            <a:solidFill>
              <a:srgbClr val="FFFFFF"/>
            </a:solidFill>
            <a:ln w="95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id="{697036DF-3BBA-4ECA-9732-F3EB59A39C12}"/>
                </a:ext>
              </a:extLst>
            </p:cNvPr>
            <p:cNvSpPr txBox="1"/>
            <p:nvPr/>
          </p:nvSpPr>
          <p:spPr>
            <a:xfrm>
              <a:off x="0" y="-5041"/>
              <a:ext cx="1330555" cy="174488"/>
            </a:xfrm>
            <a:prstGeom prst="rect">
              <a:avLst/>
            </a:prstGeom>
          </p:spPr>
          <p:txBody>
            <a:bodyPr lIns="67758" tIns="67758" rIns="67758" bIns="67758" rtlCol="0" anchor="ctr"/>
            <a:lstStyle/>
            <a:p>
              <a:pPr algn="ctr">
                <a:lnSpc>
                  <a:spcPts val="2056"/>
                </a:lnSpc>
                <a:spcBef>
                  <a:spcPct val="0"/>
                </a:spcBef>
              </a:pP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Aplicar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herramientas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que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permitan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la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documentación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del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conocimiento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tácito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y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explícito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.</a:t>
              </a:r>
            </a:p>
          </p:txBody>
        </p:sp>
      </p:grpSp>
      <p:sp>
        <p:nvSpPr>
          <p:cNvPr id="19" name="AutoShape 16">
            <a:extLst>
              <a:ext uri="{FF2B5EF4-FFF2-40B4-BE49-F238E27FC236}">
                <a16:creationId xmlns:a16="http://schemas.microsoft.com/office/drawing/2014/main" id="{D2B1D296-65BB-46E8-8DF5-68DC75B158C3}"/>
              </a:ext>
            </a:extLst>
          </p:cNvPr>
          <p:cNvSpPr/>
          <p:nvPr/>
        </p:nvSpPr>
        <p:spPr>
          <a:xfrm>
            <a:off x="5658778" y="4452814"/>
            <a:ext cx="0" cy="294759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4907D965-B71A-4394-A319-631672FC62C0}"/>
              </a:ext>
            </a:extLst>
          </p:cNvPr>
          <p:cNvSpPr/>
          <p:nvPr/>
        </p:nvSpPr>
        <p:spPr>
          <a:xfrm>
            <a:off x="4608494" y="4748958"/>
            <a:ext cx="2079914" cy="791860"/>
          </a:xfrm>
          <a:custGeom>
            <a:avLst/>
            <a:gdLst/>
            <a:ahLst/>
            <a:cxnLst/>
            <a:rect l="l" t="t" r="r" b="b"/>
            <a:pathLst>
              <a:path w="1559372" h="785356">
                <a:moveTo>
                  <a:pt x="0" y="0"/>
                </a:moveTo>
                <a:lnTo>
                  <a:pt x="1559372" y="0"/>
                </a:lnTo>
                <a:lnTo>
                  <a:pt x="1559372" y="785356"/>
                </a:lnTo>
                <a:lnTo>
                  <a:pt x="0" y="7853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CO" dirty="0"/>
          </a:p>
        </p:txBody>
      </p:sp>
      <p:sp>
        <p:nvSpPr>
          <p:cNvPr id="21" name="AutoShape 18">
            <a:extLst>
              <a:ext uri="{FF2B5EF4-FFF2-40B4-BE49-F238E27FC236}">
                <a16:creationId xmlns:a16="http://schemas.microsoft.com/office/drawing/2014/main" id="{BC9BFDFB-9179-449B-9053-6C53CB1E3634}"/>
              </a:ext>
            </a:extLst>
          </p:cNvPr>
          <p:cNvSpPr/>
          <p:nvPr/>
        </p:nvSpPr>
        <p:spPr>
          <a:xfrm flipH="1">
            <a:off x="5658778" y="5420981"/>
            <a:ext cx="0" cy="32017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22" name="Group 19">
            <a:extLst>
              <a:ext uri="{FF2B5EF4-FFF2-40B4-BE49-F238E27FC236}">
                <a16:creationId xmlns:a16="http://schemas.microsoft.com/office/drawing/2014/main" id="{E3B3DACA-D01E-428C-90B2-1F72B9C85546}"/>
              </a:ext>
            </a:extLst>
          </p:cNvPr>
          <p:cNvGrpSpPr/>
          <p:nvPr/>
        </p:nvGrpSpPr>
        <p:grpSpPr>
          <a:xfrm>
            <a:off x="3570928" y="5675867"/>
            <a:ext cx="4276482" cy="649699"/>
            <a:chOff x="0" y="-28575"/>
            <a:chExt cx="1170333" cy="222378"/>
          </a:xfrm>
        </p:grpSpPr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CA211EFF-9817-48C2-A329-49ABF5B8067A}"/>
                </a:ext>
              </a:extLst>
            </p:cNvPr>
            <p:cNvSpPr/>
            <p:nvPr/>
          </p:nvSpPr>
          <p:spPr>
            <a:xfrm>
              <a:off x="0" y="-4893"/>
              <a:ext cx="1170333" cy="198696"/>
            </a:xfrm>
            <a:custGeom>
              <a:avLst/>
              <a:gdLst/>
              <a:ahLst/>
              <a:cxnLst/>
              <a:rect l="l" t="t" r="r" b="b"/>
              <a:pathLst>
                <a:path w="1170333" h="198696">
                  <a:moveTo>
                    <a:pt x="0" y="0"/>
                  </a:moveTo>
                  <a:lnTo>
                    <a:pt x="1170333" y="0"/>
                  </a:lnTo>
                  <a:lnTo>
                    <a:pt x="1170333" y="198696"/>
                  </a:lnTo>
                  <a:lnTo>
                    <a:pt x="0" y="198696"/>
                  </a:lnTo>
                  <a:close/>
                </a:path>
              </a:pathLst>
            </a:custGeom>
            <a:solidFill>
              <a:srgbClr val="FFFFFF"/>
            </a:solidFill>
            <a:ln w="95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24" name="TextBox 21">
              <a:extLst>
                <a:ext uri="{FF2B5EF4-FFF2-40B4-BE49-F238E27FC236}">
                  <a16:creationId xmlns:a16="http://schemas.microsoft.com/office/drawing/2014/main" id="{53DBAEBE-9703-4EBC-948A-EA31F4A9C83E}"/>
                </a:ext>
              </a:extLst>
            </p:cNvPr>
            <p:cNvSpPr txBox="1"/>
            <p:nvPr/>
          </p:nvSpPr>
          <p:spPr>
            <a:xfrm>
              <a:off x="0" y="-28575"/>
              <a:ext cx="1170333" cy="217965"/>
            </a:xfrm>
            <a:prstGeom prst="rect">
              <a:avLst/>
            </a:prstGeom>
          </p:spPr>
          <p:txBody>
            <a:bodyPr lIns="67758" tIns="67758" rIns="67758" bIns="67758" rtlCol="0" anchor="ctr"/>
            <a:lstStyle/>
            <a:p>
              <a:pPr algn="ctr">
                <a:lnSpc>
                  <a:spcPts val="2056"/>
                </a:lnSpc>
                <a:spcBef>
                  <a:spcPct val="0"/>
                </a:spcBef>
              </a:pP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Categorizar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el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conocimiento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en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tipo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(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tácito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o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explícito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),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unidad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,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procesos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y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frecuencia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de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uso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. </a:t>
              </a:r>
            </a:p>
          </p:txBody>
        </p:sp>
      </p:grpSp>
      <p:sp>
        <p:nvSpPr>
          <p:cNvPr id="25" name="AutoShape 22">
            <a:extLst>
              <a:ext uri="{FF2B5EF4-FFF2-40B4-BE49-F238E27FC236}">
                <a16:creationId xmlns:a16="http://schemas.microsoft.com/office/drawing/2014/main" id="{AC6401B8-A6A2-4E04-86B3-EED4AA667839}"/>
              </a:ext>
            </a:extLst>
          </p:cNvPr>
          <p:cNvSpPr/>
          <p:nvPr/>
        </p:nvSpPr>
        <p:spPr>
          <a:xfrm flipH="1">
            <a:off x="5653770" y="6331671"/>
            <a:ext cx="0" cy="290331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26" name="Freeform 23">
            <a:extLst>
              <a:ext uri="{FF2B5EF4-FFF2-40B4-BE49-F238E27FC236}">
                <a16:creationId xmlns:a16="http://schemas.microsoft.com/office/drawing/2014/main" id="{8B522642-99C6-4F21-80F9-23E9EF89F253}"/>
              </a:ext>
            </a:extLst>
          </p:cNvPr>
          <p:cNvSpPr/>
          <p:nvPr/>
        </p:nvSpPr>
        <p:spPr>
          <a:xfrm>
            <a:off x="4421041" y="6622002"/>
            <a:ext cx="2549342" cy="1064478"/>
          </a:xfrm>
          <a:custGeom>
            <a:avLst/>
            <a:gdLst/>
            <a:ahLst/>
            <a:cxnLst/>
            <a:rect l="l" t="t" r="r" b="b"/>
            <a:pathLst>
              <a:path w="1911316" h="962608">
                <a:moveTo>
                  <a:pt x="0" y="0"/>
                </a:moveTo>
                <a:lnTo>
                  <a:pt x="1911316" y="0"/>
                </a:lnTo>
                <a:lnTo>
                  <a:pt x="1911316" y="962609"/>
                </a:lnTo>
                <a:lnTo>
                  <a:pt x="0" y="9626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27" name="Freeform 31">
            <a:extLst>
              <a:ext uri="{FF2B5EF4-FFF2-40B4-BE49-F238E27FC236}">
                <a16:creationId xmlns:a16="http://schemas.microsoft.com/office/drawing/2014/main" id="{09C6AE29-BB4F-4DC8-AB87-D9E3C5F644C1}"/>
              </a:ext>
            </a:extLst>
          </p:cNvPr>
          <p:cNvSpPr/>
          <p:nvPr/>
        </p:nvSpPr>
        <p:spPr>
          <a:xfrm>
            <a:off x="2358955" y="2048740"/>
            <a:ext cx="284570" cy="1566425"/>
          </a:xfrm>
          <a:custGeom>
            <a:avLst/>
            <a:gdLst/>
            <a:ahLst/>
            <a:cxnLst/>
            <a:rect l="l" t="t" r="r" b="b"/>
            <a:pathLst>
              <a:path w="233512" h="1556745">
                <a:moveTo>
                  <a:pt x="0" y="0"/>
                </a:moveTo>
                <a:lnTo>
                  <a:pt x="233512" y="0"/>
                </a:lnTo>
                <a:lnTo>
                  <a:pt x="233512" y="1556745"/>
                </a:lnTo>
                <a:lnTo>
                  <a:pt x="0" y="155674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8" name="TextBox 34">
            <a:extLst>
              <a:ext uri="{FF2B5EF4-FFF2-40B4-BE49-F238E27FC236}">
                <a16:creationId xmlns:a16="http://schemas.microsoft.com/office/drawing/2014/main" id="{5C8E9E2F-55A4-45C6-86A9-EB8B761AD141}"/>
              </a:ext>
            </a:extLst>
          </p:cNvPr>
          <p:cNvSpPr txBox="1"/>
          <p:nvPr/>
        </p:nvSpPr>
        <p:spPr>
          <a:xfrm>
            <a:off x="4650564" y="2846001"/>
            <a:ext cx="2050290" cy="485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27"/>
              </a:lnSpc>
            </a:pP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Mapeo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inicial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de </a:t>
            </a: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conocimiento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.</a:t>
            </a:r>
          </a:p>
        </p:txBody>
      </p:sp>
      <p:sp>
        <p:nvSpPr>
          <p:cNvPr id="29" name="TextBox 35">
            <a:extLst>
              <a:ext uri="{FF2B5EF4-FFF2-40B4-BE49-F238E27FC236}">
                <a16:creationId xmlns:a16="http://schemas.microsoft.com/office/drawing/2014/main" id="{44847D61-102A-458D-85F0-ADF1BFD16B71}"/>
              </a:ext>
            </a:extLst>
          </p:cNvPr>
          <p:cNvSpPr txBox="1"/>
          <p:nvPr/>
        </p:nvSpPr>
        <p:spPr>
          <a:xfrm>
            <a:off x="4501568" y="4757143"/>
            <a:ext cx="2348282" cy="4889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27"/>
              </a:lnSpc>
            </a:pP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Repositorio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bruto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de </a:t>
            </a: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conocimientos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.</a:t>
            </a:r>
          </a:p>
        </p:txBody>
      </p:sp>
      <p:sp>
        <p:nvSpPr>
          <p:cNvPr id="30" name="TextBox 36">
            <a:extLst>
              <a:ext uri="{FF2B5EF4-FFF2-40B4-BE49-F238E27FC236}">
                <a16:creationId xmlns:a16="http://schemas.microsoft.com/office/drawing/2014/main" id="{B72114E3-225A-4B43-9F75-2E8872B32648}"/>
              </a:ext>
            </a:extLst>
          </p:cNvPr>
          <p:cNvSpPr txBox="1"/>
          <p:nvPr/>
        </p:nvSpPr>
        <p:spPr>
          <a:xfrm>
            <a:off x="4356002" y="6623969"/>
            <a:ext cx="2562983" cy="7453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27"/>
              </a:lnSpc>
            </a:pP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Repositorio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de </a:t>
            </a: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conocimientos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debidamente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categorizado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y </a:t>
            </a:r>
            <a:r>
              <a:rPr lang="es-CO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codificado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.</a:t>
            </a:r>
          </a:p>
        </p:txBody>
      </p:sp>
      <p:sp>
        <p:nvSpPr>
          <p:cNvPr id="31" name="TextBox 38">
            <a:extLst>
              <a:ext uri="{FF2B5EF4-FFF2-40B4-BE49-F238E27FC236}">
                <a16:creationId xmlns:a16="http://schemas.microsoft.com/office/drawing/2014/main" id="{18B310AB-B889-4D89-8752-D458B53B71DA}"/>
              </a:ext>
            </a:extLst>
          </p:cNvPr>
          <p:cNvSpPr txBox="1"/>
          <p:nvPr/>
        </p:nvSpPr>
        <p:spPr>
          <a:xfrm>
            <a:off x="138874" y="2485855"/>
            <a:ext cx="1908140" cy="4905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27"/>
              </a:lnSpc>
            </a:pPr>
            <a:r>
              <a:rPr lang="en-US" sz="1200" i="1" dirty="0" err="1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Identificación</a:t>
            </a:r>
            <a:r>
              <a:rPr lang="en-US" sz="1200" i="1" dirty="0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 del </a:t>
            </a:r>
            <a:r>
              <a:rPr lang="en-US" sz="1200" i="1" dirty="0" err="1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Conocimiento</a:t>
            </a:r>
            <a:endParaRPr lang="en-US" sz="1200" i="1" dirty="0">
              <a:solidFill>
                <a:srgbClr val="000000"/>
              </a:solidFill>
              <a:latin typeface="TT Interphases Italics"/>
              <a:ea typeface="TT Interphases Italics"/>
              <a:cs typeface="TT Interphases Italics"/>
              <a:sym typeface="TT Interphases Italics"/>
            </a:endParaRPr>
          </a:p>
        </p:txBody>
      </p:sp>
      <p:sp>
        <p:nvSpPr>
          <p:cNvPr id="32" name="Freeform 39">
            <a:extLst>
              <a:ext uri="{FF2B5EF4-FFF2-40B4-BE49-F238E27FC236}">
                <a16:creationId xmlns:a16="http://schemas.microsoft.com/office/drawing/2014/main" id="{C6492409-7B62-41FE-A3AC-F653F70753D8}"/>
              </a:ext>
            </a:extLst>
          </p:cNvPr>
          <p:cNvSpPr/>
          <p:nvPr/>
        </p:nvSpPr>
        <p:spPr>
          <a:xfrm>
            <a:off x="2330449" y="3877731"/>
            <a:ext cx="309557" cy="1663088"/>
          </a:xfrm>
          <a:custGeom>
            <a:avLst/>
            <a:gdLst/>
            <a:ahLst/>
            <a:cxnLst/>
            <a:rect l="l" t="t" r="r" b="b"/>
            <a:pathLst>
              <a:path w="226274" h="1508493">
                <a:moveTo>
                  <a:pt x="0" y="0"/>
                </a:moveTo>
                <a:lnTo>
                  <a:pt x="226274" y="0"/>
                </a:lnTo>
                <a:lnTo>
                  <a:pt x="226274" y="1508493"/>
                </a:lnTo>
                <a:lnTo>
                  <a:pt x="0" y="150849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33" name="TextBox 40">
            <a:extLst>
              <a:ext uri="{FF2B5EF4-FFF2-40B4-BE49-F238E27FC236}">
                <a16:creationId xmlns:a16="http://schemas.microsoft.com/office/drawing/2014/main" id="{00A586E9-B49C-4D50-B754-37E24B8960A9}"/>
              </a:ext>
            </a:extLst>
          </p:cNvPr>
          <p:cNvSpPr txBox="1"/>
          <p:nvPr/>
        </p:nvSpPr>
        <p:spPr>
          <a:xfrm>
            <a:off x="215586" y="4273330"/>
            <a:ext cx="1754715" cy="485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27"/>
              </a:lnSpc>
            </a:pPr>
            <a:r>
              <a:rPr lang="en-US" sz="1200" i="1" dirty="0" err="1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Captura</a:t>
            </a:r>
            <a:r>
              <a:rPr lang="en-US" sz="1200" i="1" dirty="0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 del </a:t>
            </a:r>
            <a:r>
              <a:rPr lang="en-US" sz="1200" i="1" dirty="0" err="1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Conocimiento</a:t>
            </a:r>
            <a:endParaRPr lang="en-US" sz="1200" i="1" dirty="0">
              <a:solidFill>
                <a:srgbClr val="000000"/>
              </a:solidFill>
              <a:latin typeface="TT Interphases Italics"/>
              <a:ea typeface="TT Interphases Italics"/>
              <a:cs typeface="TT Interphases Italics"/>
              <a:sym typeface="TT Interphases Italics"/>
            </a:endParaRPr>
          </a:p>
        </p:txBody>
      </p:sp>
      <p:sp>
        <p:nvSpPr>
          <p:cNvPr id="34" name="TextBox 41">
            <a:extLst>
              <a:ext uri="{FF2B5EF4-FFF2-40B4-BE49-F238E27FC236}">
                <a16:creationId xmlns:a16="http://schemas.microsoft.com/office/drawing/2014/main" id="{08098754-3480-472F-9ACB-8DEB8D24EF7F}"/>
              </a:ext>
            </a:extLst>
          </p:cNvPr>
          <p:cNvSpPr txBox="1"/>
          <p:nvPr/>
        </p:nvSpPr>
        <p:spPr>
          <a:xfrm>
            <a:off x="151049" y="6312673"/>
            <a:ext cx="1908140" cy="4905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27"/>
              </a:lnSpc>
            </a:pPr>
            <a:r>
              <a:rPr lang="es-CO" sz="1200" i="1" dirty="0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Clasificación</a:t>
            </a:r>
            <a:r>
              <a:rPr lang="en-US" sz="1200" i="1" dirty="0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 del </a:t>
            </a:r>
            <a:r>
              <a:rPr lang="es-CO" sz="1200" i="1" dirty="0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Conocimiento</a:t>
            </a:r>
          </a:p>
        </p:txBody>
      </p:sp>
      <p:sp>
        <p:nvSpPr>
          <p:cNvPr id="35" name="Freeform 44">
            <a:extLst>
              <a:ext uri="{FF2B5EF4-FFF2-40B4-BE49-F238E27FC236}">
                <a16:creationId xmlns:a16="http://schemas.microsoft.com/office/drawing/2014/main" id="{413A5CA2-A1ED-4B42-836F-07F65E63CE22}"/>
              </a:ext>
            </a:extLst>
          </p:cNvPr>
          <p:cNvSpPr/>
          <p:nvPr/>
        </p:nvSpPr>
        <p:spPr>
          <a:xfrm>
            <a:off x="2305099" y="5741054"/>
            <a:ext cx="338423" cy="1855928"/>
          </a:xfrm>
          <a:custGeom>
            <a:avLst/>
            <a:gdLst/>
            <a:ahLst/>
            <a:cxnLst/>
            <a:rect l="l" t="t" r="r" b="b"/>
            <a:pathLst>
              <a:path w="253729" h="1691530">
                <a:moveTo>
                  <a:pt x="0" y="0"/>
                </a:moveTo>
                <a:lnTo>
                  <a:pt x="253730" y="0"/>
                </a:lnTo>
                <a:lnTo>
                  <a:pt x="253730" y="1691530"/>
                </a:lnTo>
                <a:lnTo>
                  <a:pt x="0" y="16915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36" name="AutoShape 24">
            <a:extLst>
              <a:ext uri="{FF2B5EF4-FFF2-40B4-BE49-F238E27FC236}">
                <a16:creationId xmlns:a16="http://schemas.microsoft.com/office/drawing/2014/main" id="{8EC18E9A-EDAE-40B9-8E2D-AF55971888ED}"/>
              </a:ext>
            </a:extLst>
          </p:cNvPr>
          <p:cNvSpPr/>
          <p:nvPr/>
        </p:nvSpPr>
        <p:spPr>
          <a:xfrm flipH="1">
            <a:off x="5634036" y="7554018"/>
            <a:ext cx="1034" cy="382812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37" name="Group 25">
            <a:extLst>
              <a:ext uri="{FF2B5EF4-FFF2-40B4-BE49-F238E27FC236}">
                <a16:creationId xmlns:a16="http://schemas.microsoft.com/office/drawing/2014/main" id="{8217076B-9E60-41EA-817D-DB5464BD9A86}"/>
              </a:ext>
            </a:extLst>
          </p:cNvPr>
          <p:cNvGrpSpPr/>
          <p:nvPr/>
        </p:nvGrpSpPr>
        <p:grpSpPr>
          <a:xfrm>
            <a:off x="3567216" y="7860309"/>
            <a:ext cx="4276482" cy="727332"/>
            <a:chOff x="0" y="-28575"/>
            <a:chExt cx="1330555" cy="310138"/>
          </a:xfrm>
        </p:grpSpPr>
        <p:sp>
          <p:nvSpPr>
            <p:cNvPr id="38" name="Freeform 26">
              <a:extLst>
                <a:ext uri="{FF2B5EF4-FFF2-40B4-BE49-F238E27FC236}">
                  <a16:creationId xmlns:a16="http://schemas.microsoft.com/office/drawing/2014/main" id="{4D541AB3-D2F9-44CF-91E2-FDA332A59C06}"/>
                </a:ext>
              </a:extLst>
            </p:cNvPr>
            <p:cNvSpPr/>
            <p:nvPr/>
          </p:nvSpPr>
          <p:spPr>
            <a:xfrm>
              <a:off x="0" y="0"/>
              <a:ext cx="1330555" cy="271780"/>
            </a:xfrm>
            <a:custGeom>
              <a:avLst/>
              <a:gdLst/>
              <a:ahLst/>
              <a:cxnLst/>
              <a:rect l="l" t="t" r="r" b="b"/>
              <a:pathLst>
                <a:path w="1330555" h="271780">
                  <a:moveTo>
                    <a:pt x="0" y="0"/>
                  </a:moveTo>
                  <a:lnTo>
                    <a:pt x="1330555" y="0"/>
                  </a:lnTo>
                  <a:lnTo>
                    <a:pt x="1330555" y="271780"/>
                  </a:lnTo>
                  <a:lnTo>
                    <a:pt x="0" y="271780"/>
                  </a:lnTo>
                  <a:close/>
                </a:path>
              </a:pathLst>
            </a:custGeom>
            <a:solidFill>
              <a:srgbClr val="FFFFFF"/>
            </a:solidFill>
            <a:ln w="95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39" name="TextBox 27">
              <a:extLst>
                <a:ext uri="{FF2B5EF4-FFF2-40B4-BE49-F238E27FC236}">
                  <a16:creationId xmlns:a16="http://schemas.microsoft.com/office/drawing/2014/main" id="{7B67BE11-1CC7-40FB-9B6A-F9E1806722AA}"/>
                </a:ext>
              </a:extLst>
            </p:cNvPr>
            <p:cNvSpPr txBox="1"/>
            <p:nvPr/>
          </p:nvSpPr>
          <p:spPr>
            <a:xfrm>
              <a:off x="0" y="-28575"/>
              <a:ext cx="1330555" cy="310138"/>
            </a:xfrm>
            <a:prstGeom prst="rect">
              <a:avLst/>
            </a:prstGeom>
          </p:spPr>
          <p:txBody>
            <a:bodyPr lIns="67758" tIns="67758" rIns="67758" bIns="67758" rtlCol="0" anchor="ctr"/>
            <a:lstStyle/>
            <a:p>
              <a:pPr algn="ctr">
                <a:lnSpc>
                  <a:spcPts val="2056"/>
                </a:lnSpc>
                <a:spcBef>
                  <a:spcPct val="0"/>
                </a:spcBef>
              </a:pP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Almacenar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en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sistemas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digitales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(bases de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datos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,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nube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).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Estructuración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por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niveles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de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acceso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y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formatos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de consulta.</a:t>
              </a:r>
            </a:p>
          </p:txBody>
        </p:sp>
      </p:grpSp>
      <p:sp>
        <p:nvSpPr>
          <p:cNvPr id="40" name="AutoShape 28">
            <a:extLst>
              <a:ext uri="{FF2B5EF4-FFF2-40B4-BE49-F238E27FC236}">
                <a16:creationId xmlns:a16="http://schemas.microsoft.com/office/drawing/2014/main" id="{D6709AEC-EC59-4D94-A0DC-3EFB85F58FCA}"/>
              </a:ext>
            </a:extLst>
          </p:cNvPr>
          <p:cNvSpPr/>
          <p:nvPr/>
        </p:nvSpPr>
        <p:spPr>
          <a:xfrm>
            <a:off x="5639188" y="8564698"/>
            <a:ext cx="0" cy="288584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41" name="Freeform 29">
            <a:extLst>
              <a:ext uri="{FF2B5EF4-FFF2-40B4-BE49-F238E27FC236}">
                <a16:creationId xmlns:a16="http://schemas.microsoft.com/office/drawing/2014/main" id="{1E1B46B2-1BE4-4ACB-BD35-C944BBB1F822}"/>
              </a:ext>
            </a:extLst>
          </p:cNvPr>
          <p:cNvSpPr/>
          <p:nvPr/>
        </p:nvSpPr>
        <p:spPr>
          <a:xfrm>
            <a:off x="4339384" y="8870639"/>
            <a:ext cx="2596217" cy="964526"/>
          </a:xfrm>
          <a:custGeom>
            <a:avLst/>
            <a:gdLst/>
            <a:ahLst/>
            <a:cxnLst/>
            <a:rect l="l" t="t" r="r" b="b"/>
            <a:pathLst>
              <a:path w="1946460" h="980308">
                <a:moveTo>
                  <a:pt x="0" y="0"/>
                </a:moveTo>
                <a:lnTo>
                  <a:pt x="1946461" y="0"/>
                </a:lnTo>
                <a:lnTo>
                  <a:pt x="1946461" y="980308"/>
                </a:lnTo>
                <a:lnTo>
                  <a:pt x="0" y="98030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42" name="TextBox 37">
            <a:extLst>
              <a:ext uri="{FF2B5EF4-FFF2-40B4-BE49-F238E27FC236}">
                <a16:creationId xmlns:a16="http://schemas.microsoft.com/office/drawing/2014/main" id="{6D2BA39E-5342-4B02-B09A-3766CDA0F79A}"/>
              </a:ext>
            </a:extLst>
          </p:cNvPr>
          <p:cNvSpPr txBox="1"/>
          <p:nvPr/>
        </p:nvSpPr>
        <p:spPr>
          <a:xfrm>
            <a:off x="4358569" y="8948108"/>
            <a:ext cx="2557846" cy="4889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27"/>
              </a:lnSpc>
            </a:pP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Repositorio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de </a:t>
            </a: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conocimientos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estructurado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y </a:t>
            </a: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digitalizado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.</a:t>
            </a:r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60AA79B9-9B2E-476A-B911-DFC7CCDE3600}"/>
              </a:ext>
            </a:extLst>
          </p:cNvPr>
          <p:cNvSpPr/>
          <p:nvPr/>
        </p:nvSpPr>
        <p:spPr>
          <a:xfrm>
            <a:off x="2270026" y="7927324"/>
            <a:ext cx="365394" cy="1907842"/>
          </a:xfrm>
          <a:custGeom>
            <a:avLst/>
            <a:gdLst/>
            <a:ahLst/>
            <a:cxnLst/>
            <a:rect l="l" t="t" r="r" b="b"/>
            <a:pathLst>
              <a:path w="273947" h="1826314">
                <a:moveTo>
                  <a:pt x="0" y="0"/>
                </a:moveTo>
                <a:lnTo>
                  <a:pt x="273947" y="0"/>
                </a:lnTo>
                <a:lnTo>
                  <a:pt x="273947" y="1826314"/>
                </a:lnTo>
                <a:lnTo>
                  <a:pt x="0" y="182631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38562D6-18A0-43AD-BB3B-A55C33839635}"/>
              </a:ext>
            </a:extLst>
          </p:cNvPr>
          <p:cNvSpPr txBox="1"/>
          <p:nvPr/>
        </p:nvSpPr>
        <p:spPr>
          <a:xfrm>
            <a:off x="168699" y="8623936"/>
            <a:ext cx="1908140" cy="4934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27"/>
              </a:lnSpc>
            </a:pPr>
            <a:r>
              <a:rPr lang="en-US" sz="1200" i="1" dirty="0" err="1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Organización</a:t>
            </a:r>
            <a:r>
              <a:rPr lang="en-US" sz="1200" i="1" dirty="0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 del </a:t>
            </a:r>
            <a:r>
              <a:rPr lang="en-US" sz="1200" i="1" dirty="0" err="1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Conocimiento</a:t>
            </a:r>
            <a:endParaRPr lang="en-US" sz="1200" i="1" dirty="0">
              <a:solidFill>
                <a:srgbClr val="000000"/>
              </a:solidFill>
              <a:latin typeface="TT Interphases Italics"/>
              <a:ea typeface="TT Interphases Italics"/>
              <a:cs typeface="TT Interphases Italics"/>
              <a:sym typeface="TT Interphases Italics"/>
            </a:endParaRPr>
          </a:p>
        </p:txBody>
      </p:sp>
      <p:sp>
        <p:nvSpPr>
          <p:cNvPr id="45" name="AutoShape 45">
            <a:extLst>
              <a:ext uri="{FF2B5EF4-FFF2-40B4-BE49-F238E27FC236}">
                <a16:creationId xmlns:a16="http://schemas.microsoft.com/office/drawing/2014/main" id="{C12C015C-123A-4E5E-B3AB-3655A2B85050}"/>
              </a:ext>
            </a:extLst>
          </p:cNvPr>
          <p:cNvSpPr/>
          <p:nvPr/>
        </p:nvSpPr>
        <p:spPr>
          <a:xfrm>
            <a:off x="5653770" y="9654953"/>
            <a:ext cx="0" cy="467379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grpSp>
        <p:nvGrpSpPr>
          <p:cNvPr id="46" name="Group 46">
            <a:extLst>
              <a:ext uri="{FF2B5EF4-FFF2-40B4-BE49-F238E27FC236}">
                <a16:creationId xmlns:a16="http://schemas.microsoft.com/office/drawing/2014/main" id="{029B4AE1-AA32-4EAA-9C65-2AF2D1BA1A6F}"/>
              </a:ext>
            </a:extLst>
          </p:cNvPr>
          <p:cNvGrpSpPr/>
          <p:nvPr/>
        </p:nvGrpSpPr>
        <p:grpSpPr>
          <a:xfrm>
            <a:off x="3292613" y="10148864"/>
            <a:ext cx="4732329" cy="793247"/>
            <a:chOff x="0" y="0"/>
            <a:chExt cx="1330555" cy="271780"/>
          </a:xfrm>
        </p:grpSpPr>
        <p:sp>
          <p:nvSpPr>
            <p:cNvPr id="47" name="Freeform 47">
              <a:extLst>
                <a:ext uri="{FF2B5EF4-FFF2-40B4-BE49-F238E27FC236}">
                  <a16:creationId xmlns:a16="http://schemas.microsoft.com/office/drawing/2014/main" id="{475C50D0-F186-4767-97AE-51D6165C7710}"/>
                </a:ext>
              </a:extLst>
            </p:cNvPr>
            <p:cNvSpPr/>
            <p:nvPr/>
          </p:nvSpPr>
          <p:spPr>
            <a:xfrm>
              <a:off x="0" y="0"/>
              <a:ext cx="1330555" cy="271780"/>
            </a:xfrm>
            <a:custGeom>
              <a:avLst/>
              <a:gdLst/>
              <a:ahLst/>
              <a:cxnLst/>
              <a:rect l="l" t="t" r="r" b="b"/>
              <a:pathLst>
                <a:path w="1330555" h="271780">
                  <a:moveTo>
                    <a:pt x="0" y="0"/>
                  </a:moveTo>
                  <a:lnTo>
                    <a:pt x="1330555" y="0"/>
                  </a:lnTo>
                  <a:lnTo>
                    <a:pt x="1330555" y="271780"/>
                  </a:lnTo>
                  <a:lnTo>
                    <a:pt x="0" y="271780"/>
                  </a:lnTo>
                  <a:close/>
                </a:path>
              </a:pathLst>
            </a:custGeom>
            <a:solidFill>
              <a:srgbClr val="FFFFFF"/>
            </a:solidFill>
            <a:ln w="95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48" name="TextBox 48">
              <a:extLst>
                <a:ext uri="{FF2B5EF4-FFF2-40B4-BE49-F238E27FC236}">
                  <a16:creationId xmlns:a16="http://schemas.microsoft.com/office/drawing/2014/main" id="{3F993755-7D07-4939-83E2-00D6F6A8B8B2}"/>
                </a:ext>
              </a:extLst>
            </p:cNvPr>
            <p:cNvSpPr txBox="1"/>
            <p:nvPr/>
          </p:nvSpPr>
          <p:spPr>
            <a:xfrm>
              <a:off x="0" y="-28575"/>
              <a:ext cx="1330555" cy="300355"/>
            </a:xfrm>
            <a:prstGeom prst="rect">
              <a:avLst/>
            </a:prstGeom>
          </p:spPr>
          <p:txBody>
            <a:bodyPr lIns="67758" tIns="67758" rIns="67758" bIns="67758" rtlCol="0" anchor="ctr"/>
            <a:lstStyle/>
            <a:p>
              <a:pPr algn="ctr">
                <a:lnSpc>
                  <a:spcPts val="2056"/>
                </a:lnSpc>
                <a:spcBef>
                  <a:spcPct val="0"/>
                </a:spcBef>
              </a:pP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Socializar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por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medios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internos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: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boletines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,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capacitaciones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,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reuniones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,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comunidades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de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práctica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.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Publicaciones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digitales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 o </a:t>
              </a:r>
              <a:r>
                <a:rPr lang="en-US" sz="1200" dirty="0" err="1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físicas</a:t>
              </a:r>
              <a:r>
                <a:rPr lang="en-US" sz="1200" dirty="0">
                  <a:solidFill>
                    <a:srgbClr val="000000"/>
                  </a:solidFill>
                  <a:latin typeface="TT Interphases"/>
                  <a:ea typeface="TT Interphases"/>
                  <a:cs typeface="TT Interphases"/>
                  <a:sym typeface="TT Interphases"/>
                </a:rPr>
                <a:t>.</a:t>
              </a:r>
            </a:p>
          </p:txBody>
        </p:sp>
      </p:grpSp>
      <p:sp>
        <p:nvSpPr>
          <p:cNvPr id="49" name="AutoShape 49">
            <a:extLst>
              <a:ext uri="{FF2B5EF4-FFF2-40B4-BE49-F238E27FC236}">
                <a16:creationId xmlns:a16="http://schemas.microsoft.com/office/drawing/2014/main" id="{AC4CB561-BFE9-4C44-8E56-A28ECC9BC0A3}"/>
              </a:ext>
            </a:extLst>
          </p:cNvPr>
          <p:cNvSpPr/>
          <p:nvPr/>
        </p:nvSpPr>
        <p:spPr>
          <a:xfrm>
            <a:off x="5622732" y="10942111"/>
            <a:ext cx="0" cy="363865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50" name="Freeform 50">
            <a:extLst>
              <a:ext uri="{FF2B5EF4-FFF2-40B4-BE49-F238E27FC236}">
                <a16:creationId xmlns:a16="http://schemas.microsoft.com/office/drawing/2014/main" id="{F0DD1AE4-3DC8-4974-969E-12CEC9232D00}"/>
              </a:ext>
            </a:extLst>
          </p:cNvPr>
          <p:cNvSpPr/>
          <p:nvPr/>
        </p:nvSpPr>
        <p:spPr>
          <a:xfrm>
            <a:off x="4360668" y="11317308"/>
            <a:ext cx="2596217" cy="764846"/>
          </a:xfrm>
          <a:custGeom>
            <a:avLst/>
            <a:gdLst/>
            <a:ahLst/>
            <a:cxnLst/>
            <a:rect l="l" t="t" r="r" b="b"/>
            <a:pathLst>
              <a:path w="1946460" h="980308">
                <a:moveTo>
                  <a:pt x="0" y="0"/>
                </a:moveTo>
                <a:lnTo>
                  <a:pt x="1946461" y="0"/>
                </a:lnTo>
                <a:lnTo>
                  <a:pt x="1946461" y="980308"/>
                </a:lnTo>
                <a:lnTo>
                  <a:pt x="0" y="98030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1" name="TextBox 51">
            <a:extLst>
              <a:ext uri="{FF2B5EF4-FFF2-40B4-BE49-F238E27FC236}">
                <a16:creationId xmlns:a16="http://schemas.microsoft.com/office/drawing/2014/main" id="{B3011A22-D51E-40CA-B763-68DFCFDBC615}"/>
              </a:ext>
            </a:extLst>
          </p:cNvPr>
          <p:cNvSpPr txBox="1"/>
          <p:nvPr/>
        </p:nvSpPr>
        <p:spPr>
          <a:xfrm>
            <a:off x="4339384" y="11315949"/>
            <a:ext cx="2557846" cy="4889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27"/>
              </a:lnSpc>
            </a:pP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Conocimiento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accesible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 y </a:t>
            </a:r>
            <a:r>
              <a:rPr lang="en-US" sz="1200" dirty="0" err="1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compartido</a:t>
            </a:r>
            <a:r>
              <a:rPr lang="en-US" sz="1200" dirty="0">
                <a:solidFill>
                  <a:srgbClr val="000000"/>
                </a:solidFill>
                <a:latin typeface="TT Interphases"/>
                <a:ea typeface="TT Interphases"/>
                <a:cs typeface="TT Interphases"/>
                <a:sym typeface="TT Interphases"/>
              </a:rPr>
              <a:t>.</a:t>
            </a:r>
          </a:p>
        </p:txBody>
      </p:sp>
      <p:sp>
        <p:nvSpPr>
          <p:cNvPr id="52" name="Freeform 52">
            <a:extLst>
              <a:ext uri="{FF2B5EF4-FFF2-40B4-BE49-F238E27FC236}">
                <a16:creationId xmlns:a16="http://schemas.microsoft.com/office/drawing/2014/main" id="{9344BF92-4D14-4830-8FB0-09CBE97B1D3E}"/>
              </a:ext>
            </a:extLst>
          </p:cNvPr>
          <p:cNvSpPr/>
          <p:nvPr/>
        </p:nvSpPr>
        <p:spPr>
          <a:xfrm>
            <a:off x="2278128" y="10110225"/>
            <a:ext cx="365394" cy="1971930"/>
          </a:xfrm>
          <a:custGeom>
            <a:avLst/>
            <a:gdLst/>
            <a:ahLst/>
            <a:cxnLst/>
            <a:rect l="l" t="t" r="r" b="b"/>
            <a:pathLst>
              <a:path w="273947" h="1826314">
                <a:moveTo>
                  <a:pt x="0" y="0"/>
                </a:moveTo>
                <a:lnTo>
                  <a:pt x="273947" y="0"/>
                </a:lnTo>
                <a:lnTo>
                  <a:pt x="273947" y="1826314"/>
                </a:lnTo>
                <a:lnTo>
                  <a:pt x="0" y="182631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3" name="TextBox 53">
            <a:extLst>
              <a:ext uri="{FF2B5EF4-FFF2-40B4-BE49-F238E27FC236}">
                <a16:creationId xmlns:a16="http://schemas.microsoft.com/office/drawing/2014/main" id="{15EB5429-CE37-4455-A954-01CC5F54E0A0}"/>
              </a:ext>
            </a:extLst>
          </p:cNvPr>
          <p:cNvSpPr txBox="1"/>
          <p:nvPr/>
        </p:nvSpPr>
        <p:spPr>
          <a:xfrm>
            <a:off x="249606" y="10830175"/>
            <a:ext cx="1754715" cy="485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27"/>
              </a:lnSpc>
            </a:pPr>
            <a:r>
              <a:rPr lang="en-US" sz="1200" i="1" dirty="0" err="1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Difusión</a:t>
            </a:r>
            <a:r>
              <a:rPr lang="en-US" sz="1200" i="1" dirty="0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 del </a:t>
            </a:r>
            <a:r>
              <a:rPr lang="en-US" sz="1200" i="1" dirty="0" err="1">
                <a:solidFill>
                  <a:srgbClr val="000000"/>
                </a:solidFill>
                <a:latin typeface="TT Interphases Italics"/>
                <a:ea typeface="TT Interphases Italics"/>
                <a:cs typeface="TT Interphases Italics"/>
                <a:sym typeface="TT Interphases Italics"/>
              </a:rPr>
              <a:t>Conocimiento</a:t>
            </a:r>
            <a:endParaRPr lang="en-US" sz="1200" i="1" dirty="0">
              <a:solidFill>
                <a:srgbClr val="000000"/>
              </a:solidFill>
              <a:latin typeface="TT Interphases Italics"/>
              <a:ea typeface="TT Interphases Italics"/>
              <a:cs typeface="TT Interphases Italics"/>
              <a:sym typeface="TT Interphases Italics"/>
            </a:endParaRPr>
          </a:p>
        </p:txBody>
      </p:sp>
      <p:grpSp>
        <p:nvGrpSpPr>
          <p:cNvPr id="54" name="Group 54">
            <a:extLst>
              <a:ext uri="{FF2B5EF4-FFF2-40B4-BE49-F238E27FC236}">
                <a16:creationId xmlns:a16="http://schemas.microsoft.com/office/drawing/2014/main" id="{432A979D-88B4-4BFB-AA55-9E79E945BD04}"/>
              </a:ext>
            </a:extLst>
          </p:cNvPr>
          <p:cNvGrpSpPr/>
          <p:nvPr/>
        </p:nvGrpSpPr>
        <p:grpSpPr>
          <a:xfrm>
            <a:off x="4490466" y="12340430"/>
            <a:ext cx="2255682" cy="332714"/>
            <a:chOff x="0" y="0"/>
            <a:chExt cx="634214" cy="129497"/>
          </a:xfrm>
        </p:grpSpPr>
        <p:sp>
          <p:nvSpPr>
            <p:cNvPr id="55" name="Freeform 55">
              <a:extLst>
                <a:ext uri="{FF2B5EF4-FFF2-40B4-BE49-F238E27FC236}">
                  <a16:creationId xmlns:a16="http://schemas.microsoft.com/office/drawing/2014/main" id="{B35A0DB1-D860-46FF-8ADC-C0050E0BC560}"/>
                </a:ext>
              </a:extLst>
            </p:cNvPr>
            <p:cNvSpPr/>
            <p:nvPr/>
          </p:nvSpPr>
          <p:spPr>
            <a:xfrm>
              <a:off x="0" y="0"/>
              <a:ext cx="634214" cy="129497"/>
            </a:xfrm>
            <a:custGeom>
              <a:avLst/>
              <a:gdLst/>
              <a:ahLst/>
              <a:cxnLst/>
              <a:rect l="l" t="t" r="r" b="b"/>
              <a:pathLst>
                <a:path w="634214" h="129497">
                  <a:moveTo>
                    <a:pt x="64749" y="0"/>
                  </a:moveTo>
                  <a:lnTo>
                    <a:pt x="569466" y="0"/>
                  </a:lnTo>
                  <a:cubicBezTo>
                    <a:pt x="605225" y="0"/>
                    <a:pt x="634214" y="28989"/>
                    <a:pt x="634214" y="64749"/>
                  </a:cubicBezTo>
                  <a:lnTo>
                    <a:pt x="634214" y="64749"/>
                  </a:lnTo>
                  <a:cubicBezTo>
                    <a:pt x="634214" y="81921"/>
                    <a:pt x="627393" y="98390"/>
                    <a:pt x="615250" y="110533"/>
                  </a:cubicBezTo>
                  <a:cubicBezTo>
                    <a:pt x="603107" y="122676"/>
                    <a:pt x="586638" y="129497"/>
                    <a:pt x="569466" y="129497"/>
                  </a:cubicBezTo>
                  <a:lnTo>
                    <a:pt x="64749" y="129497"/>
                  </a:lnTo>
                  <a:cubicBezTo>
                    <a:pt x="47576" y="129497"/>
                    <a:pt x="31107" y="122676"/>
                    <a:pt x="18964" y="110533"/>
                  </a:cubicBezTo>
                  <a:cubicBezTo>
                    <a:pt x="6822" y="98390"/>
                    <a:pt x="0" y="81921"/>
                    <a:pt x="0" y="64749"/>
                  </a:cubicBezTo>
                  <a:lnTo>
                    <a:pt x="0" y="64749"/>
                  </a:lnTo>
                  <a:cubicBezTo>
                    <a:pt x="0" y="47576"/>
                    <a:pt x="6822" y="31107"/>
                    <a:pt x="18964" y="18964"/>
                  </a:cubicBezTo>
                  <a:cubicBezTo>
                    <a:pt x="31107" y="6822"/>
                    <a:pt x="47576" y="0"/>
                    <a:pt x="64749" y="0"/>
                  </a:cubicBezTo>
                  <a:close/>
                </a:path>
              </a:pathLst>
            </a:custGeom>
            <a:solidFill>
              <a:srgbClr val="7ED957"/>
            </a:solidFill>
          </p:spPr>
        </p:sp>
        <p:sp>
          <p:nvSpPr>
            <p:cNvPr id="56" name="TextBox 56">
              <a:extLst>
                <a:ext uri="{FF2B5EF4-FFF2-40B4-BE49-F238E27FC236}">
                  <a16:creationId xmlns:a16="http://schemas.microsoft.com/office/drawing/2014/main" id="{E9132F0E-0416-4E15-B59F-4657DDE6588F}"/>
                </a:ext>
              </a:extLst>
            </p:cNvPr>
            <p:cNvSpPr txBox="1"/>
            <p:nvPr/>
          </p:nvSpPr>
          <p:spPr>
            <a:xfrm>
              <a:off x="0" y="-28575"/>
              <a:ext cx="634214" cy="158072"/>
            </a:xfrm>
            <a:prstGeom prst="rect">
              <a:avLst/>
            </a:prstGeom>
          </p:spPr>
          <p:txBody>
            <a:bodyPr lIns="67758" tIns="67758" rIns="67758" bIns="67758" rtlCol="0" anchor="ctr"/>
            <a:lstStyle/>
            <a:p>
              <a:pPr algn="ctr">
                <a:lnSpc>
                  <a:spcPts val="2056"/>
                </a:lnSpc>
                <a:spcBef>
                  <a:spcPct val="0"/>
                </a:spcBef>
              </a:pPr>
              <a:r>
                <a:rPr lang="en-US" sz="1200" b="1" dirty="0">
                  <a:solidFill>
                    <a:srgbClr val="000000"/>
                  </a:solidFill>
                  <a:latin typeface="TT Interphases Bold"/>
                  <a:ea typeface="TT Interphases Bold"/>
                  <a:cs typeface="TT Interphases Bold"/>
                  <a:sym typeface="TT Interphases Bold"/>
                </a:rPr>
                <a:t>FIN</a:t>
              </a:r>
            </a:p>
          </p:txBody>
        </p:sp>
      </p:grpSp>
      <p:sp>
        <p:nvSpPr>
          <p:cNvPr id="57" name="AutoShape 57">
            <a:extLst>
              <a:ext uri="{FF2B5EF4-FFF2-40B4-BE49-F238E27FC236}">
                <a16:creationId xmlns:a16="http://schemas.microsoft.com/office/drawing/2014/main" id="{AC47C4C9-E995-4EF9-93DC-A59FAA8D4A21}"/>
              </a:ext>
            </a:extLst>
          </p:cNvPr>
          <p:cNvSpPr/>
          <p:nvPr/>
        </p:nvSpPr>
        <p:spPr>
          <a:xfrm flipH="1">
            <a:off x="5622732" y="11938592"/>
            <a:ext cx="0" cy="401838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58" name="AutoShape 6">
            <a:extLst>
              <a:ext uri="{FF2B5EF4-FFF2-40B4-BE49-F238E27FC236}">
                <a16:creationId xmlns:a16="http://schemas.microsoft.com/office/drawing/2014/main" id="{D9F09E8B-93ED-4A78-A226-F0B63A36C4DD}"/>
              </a:ext>
            </a:extLst>
          </p:cNvPr>
          <p:cNvSpPr/>
          <p:nvPr/>
        </p:nvSpPr>
        <p:spPr>
          <a:xfrm>
            <a:off x="5653770" y="2591662"/>
            <a:ext cx="0" cy="259395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</p:sp>
    </p:spTree>
    <p:extLst>
      <p:ext uri="{BB962C8B-B14F-4D97-AF65-F5344CB8AC3E}">
        <p14:creationId xmlns:p14="http://schemas.microsoft.com/office/powerpoint/2010/main" val="174739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3" grpId="0"/>
      <p:bldP spid="34" grpId="0"/>
      <p:bldP spid="42" grpId="0"/>
      <p:bldP spid="44" grpId="0"/>
      <p:bldP spid="51" grpId="0"/>
      <p:bldP spid="5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145</Words>
  <Application>Microsoft Office PowerPoint</Application>
  <PresentationFormat>Personalizado</PresentationFormat>
  <Paragraphs>20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9" baseType="lpstr">
      <vt:lpstr>TT Interphases</vt:lpstr>
      <vt:lpstr>Calibri</vt:lpstr>
      <vt:lpstr>TT Interphases Bold</vt:lpstr>
      <vt:lpstr>Codec Pro Bold</vt:lpstr>
      <vt:lpstr>Muli Italics</vt:lpstr>
      <vt:lpstr>TT Interphases Italics</vt:lpstr>
      <vt:lpstr>Arial</vt:lpstr>
      <vt:lpstr>Office Theme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Camila Quintero Velasco</dc:creator>
  <cp:lastModifiedBy>Maria Camila Quintero Velasco</cp:lastModifiedBy>
  <cp:revision>8</cp:revision>
  <dcterms:created xsi:type="dcterms:W3CDTF">2006-08-16T00:00:00Z</dcterms:created>
  <dcterms:modified xsi:type="dcterms:W3CDTF">2025-09-17T16:18:57Z</dcterms:modified>
  <dc:identifier>DAGx3mvfsqk</dc:identifier>
</cp:coreProperties>
</file>